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9" r:id="rId3"/>
    <p:sldId id="258" r:id="rId4"/>
    <p:sldId id="261" r:id="rId5"/>
    <p:sldId id="262" r:id="rId6"/>
    <p:sldId id="264" r:id="rId7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Stile chiaro 1 - Color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1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445605-14B8-45C1-A408-20C599A79E4B}" type="datetimeFigureOut">
              <a:rPr lang="it-IT" smtClean="0"/>
              <a:t>09/04/2026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D6DB48-B4C0-4B55-8303-38D43168A5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3714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08D876-E643-CDD4-7915-73C5AB30F1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5D82BD5-D4E1-CFD4-9322-B39BE71331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D37FA41-BB5D-981B-363E-2D73F2720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6199-A2DE-434A-83B7-9364AF7A3323}" type="datetimeFigureOut">
              <a:rPr lang="it-IT" smtClean="0"/>
              <a:t>09/04/2026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CC2D471-1C9A-DA63-219F-09E3DEA81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E6C3557-82CB-B1AE-94C7-5582D1A4B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0359-7E04-4C6A-8753-751D82C2D6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8285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5F53C1-F815-71AE-F5B8-0729F34E2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B1C6C69-DF32-19DF-FBEA-9B452913CC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2C6546E-7184-55DC-2CFE-768A17767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6199-A2DE-434A-83B7-9364AF7A3323}" type="datetimeFigureOut">
              <a:rPr lang="it-IT" smtClean="0"/>
              <a:t>09/04/2026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A0CD5C-6C54-F2BC-73DB-3F810491B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1B2038-2CC6-6940-5A0B-4DB964F87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0359-7E04-4C6A-8753-751D82C2D6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626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B720DC7-5B73-66AD-40BA-204FC60E73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ABA56FB-F468-A273-FA73-52A72B90B4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1CA1487-A640-5CEB-0ECB-123C98DA3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6199-A2DE-434A-83B7-9364AF7A3323}" type="datetimeFigureOut">
              <a:rPr lang="it-IT" smtClean="0"/>
              <a:t>09/04/2026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EFFDC16-5D2C-85DF-EE55-8CE779A83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9579C01-FA86-E2F2-2DCC-7A0E6A3D2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0359-7E04-4C6A-8753-751D82C2D6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3315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381CFF-0757-F956-07C1-79DAEE6A9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1CEF68A-D413-BD99-62DD-8EE6D1F5F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46ECE3C-1D95-F471-8719-848F4786D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6199-A2DE-434A-83B7-9364AF7A3323}" type="datetimeFigureOut">
              <a:rPr lang="it-IT" smtClean="0"/>
              <a:t>09/04/2026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582C187-A13C-E8A0-0EA0-D875C3388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2C2EF82-6C59-BB30-0DD6-9ED0D5F96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0359-7E04-4C6A-8753-751D82C2D6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5975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4F198F-582A-8F66-D8FF-DEECD3F70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F24A0FA-9B8B-3D1F-9251-43E3C59EC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8B207CC-6786-9E26-9E18-9F553ABD7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6199-A2DE-434A-83B7-9364AF7A3323}" type="datetimeFigureOut">
              <a:rPr lang="it-IT" smtClean="0"/>
              <a:t>09/04/2026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1C73DEB-0B94-F7D4-AD15-6399DC20A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CC74250-1FED-873E-F541-2BB8B4935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0359-7E04-4C6A-8753-751D82C2D6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8185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31E5D0-55AD-8F72-8696-7FC3D67F0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8BA6C3-96C3-0F05-B950-6D8917470B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C69238C-E9D9-7DAB-FD24-8B234FF807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DCBC261-579E-EC3D-1A55-C2697E786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6199-A2DE-434A-83B7-9364AF7A3323}" type="datetimeFigureOut">
              <a:rPr lang="it-IT" smtClean="0"/>
              <a:t>09/04/2026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4B95DE5-C087-B6C1-ADB3-BA0353F7B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12F5D95-6429-751C-0A4B-545165145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0359-7E04-4C6A-8753-751D82C2D6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5712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803D76-7BB2-BD02-FC0F-1F3F0C9E3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C1E82F0-439E-5C80-FFD6-7236AE5F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857FC2C-190E-50C1-31B6-31A5C1790D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4F2775F3-7A8D-F1BB-2B28-571384F5F4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0BAE17F-498F-DDCA-8B3B-86E58C981C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230E91C-F05B-2388-9768-CD5C05DE4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6199-A2DE-434A-83B7-9364AF7A3323}" type="datetimeFigureOut">
              <a:rPr lang="it-IT" smtClean="0"/>
              <a:t>09/04/2026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956F9E0-C641-B22D-785B-F9383E079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013A0AE-5CF4-DCD1-20D7-DB7860A83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0359-7E04-4C6A-8753-751D82C2D6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656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6770EA-9BE8-2CAB-66CB-E3A4BA2A1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6EC6136-6890-23EB-D92E-13D5C4CF0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6199-A2DE-434A-83B7-9364AF7A3323}" type="datetimeFigureOut">
              <a:rPr lang="it-IT" smtClean="0"/>
              <a:t>09/04/2026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4846138-37DF-BA4B-2EDF-9AA05D1FA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153D2F0-C242-3FCC-C45C-BD59A2C7D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0359-7E04-4C6A-8753-751D82C2D6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3982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D8468C8-27C3-9AEF-3584-8F8B48DB5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6199-A2DE-434A-83B7-9364AF7A3323}" type="datetimeFigureOut">
              <a:rPr lang="it-IT" smtClean="0"/>
              <a:t>09/04/2026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A4204B1-F832-3922-C388-1E9E4ABE1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CEC0524-6E41-94FF-FC80-A2F8785F2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0359-7E04-4C6A-8753-751D82C2D6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2177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012ADB-9E46-121A-6545-8552E8D65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DB5C014-D39C-4B39-947B-D66DC63F3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D776188-76FC-EF17-5625-B4B861E3D0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C90CDDD-7914-FF5E-1478-AD344C014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6199-A2DE-434A-83B7-9364AF7A3323}" type="datetimeFigureOut">
              <a:rPr lang="it-IT" smtClean="0"/>
              <a:t>09/04/2026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AD0E83A-B0C5-4567-B8B7-31441DE2C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43DDDD2-CEB4-E3B0-5779-203AC2A6E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0359-7E04-4C6A-8753-751D82C2D6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573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FF2195-7DDF-E5F0-5AFE-944611CF6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755D5CF-0B08-9AC9-5045-673FAAEC4C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4FB707B-C6AC-EF0A-24DD-1300E59337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3232523-9E33-ED38-401D-C28250392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6199-A2DE-434A-83B7-9364AF7A3323}" type="datetimeFigureOut">
              <a:rPr lang="it-IT" smtClean="0"/>
              <a:t>09/04/2026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7052112-14D6-4E6B-F1F3-B60D05695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F7B3000-5F23-707C-8F7D-AD0D7B03E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0359-7E04-4C6A-8753-751D82C2D6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673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A703CF7-049D-0DC4-641E-34D20305E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7ECF8E8-49E9-4AF9-A03F-9D2966BBC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DD6B242-4AB1-A555-D008-63CAA6DEFE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B86199-A2DE-434A-83B7-9364AF7A3323}" type="datetimeFigureOut">
              <a:rPr lang="it-IT" smtClean="0"/>
              <a:t>09/04/2026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E8B34F-EAA6-3C30-C782-402D91184A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5D728FB-79D6-21B1-312F-1B175DA6AA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810359-7E04-4C6A-8753-751D82C2D6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7435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955971-EAC3-B9C3-C418-BC8209419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F16DC2B8-E769-9252-E00B-E11358F786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1" y="155801"/>
            <a:ext cx="2139696" cy="1118147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CF3CC038-9BCE-7BE7-B45F-6FAEF4505EC4}"/>
              </a:ext>
            </a:extLst>
          </p:cNvPr>
          <p:cNvSpPr txBox="1"/>
          <p:nvPr/>
        </p:nvSpPr>
        <p:spPr>
          <a:xfrm>
            <a:off x="2657857" y="768403"/>
            <a:ext cx="855336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200" b="1" dirty="0"/>
              <a:t>RINCARI SU BENI DI CONSUMO DA FEBBRAIO 2026 A MARZO 2026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A2A4D15F-A194-6480-F948-EB23731F95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32700"/>
              </p:ext>
            </p:extLst>
          </p:nvPr>
        </p:nvGraphicFramePr>
        <p:xfrm>
          <a:off x="1083734" y="1463187"/>
          <a:ext cx="10775336" cy="4823165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3601593">
                  <a:extLst>
                    <a:ext uri="{9D8B030D-6E8A-4147-A177-3AD203B41FA5}">
                      <a16:colId xmlns:a16="http://schemas.microsoft.com/office/drawing/2014/main" val="3045714324"/>
                    </a:ext>
                  </a:extLst>
                </a:gridCol>
                <a:gridCol w="2072577">
                  <a:extLst>
                    <a:ext uri="{9D8B030D-6E8A-4147-A177-3AD203B41FA5}">
                      <a16:colId xmlns:a16="http://schemas.microsoft.com/office/drawing/2014/main" val="3495006672"/>
                    </a:ext>
                  </a:extLst>
                </a:gridCol>
                <a:gridCol w="2550583">
                  <a:extLst>
                    <a:ext uri="{9D8B030D-6E8A-4147-A177-3AD203B41FA5}">
                      <a16:colId xmlns:a16="http://schemas.microsoft.com/office/drawing/2014/main" val="927939656"/>
                    </a:ext>
                  </a:extLst>
                </a:gridCol>
                <a:gridCol w="2550583">
                  <a:extLst>
                    <a:ext uri="{9D8B030D-6E8A-4147-A177-3AD203B41FA5}">
                      <a16:colId xmlns:a16="http://schemas.microsoft.com/office/drawing/2014/main" val="172775943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chemeClr val="accent2"/>
                          </a:solidFill>
                        </a:rPr>
                        <a:t>PRODOTTO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chemeClr val="accent2"/>
                          </a:solidFill>
                        </a:rPr>
                        <a:t>COSTO FEBBRAIO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chemeClr val="accent2"/>
                          </a:solidFill>
                        </a:rPr>
                        <a:t>COSTO MARZO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chemeClr val="accent2"/>
                          </a:solidFill>
                        </a:rPr>
                        <a:t>VARIAZIONE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0962563"/>
                  </a:ext>
                </a:extLst>
              </a:tr>
              <a:tr h="286026">
                <a:tc>
                  <a:txBody>
                    <a:bodyPr/>
                    <a:lstStyle/>
                    <a:p>
                      <a:r>
                        <a:rPr lang="it-IT" dirty="0"/>
                        <a:t>Pasta 500 grammi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€ 0,95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€ 1,09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14,74%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517444"/>
                  </a:ext>
                </a:extLst>
              </a:tr>
              <a:tr h="434559">
                <a:tc>
                  <a:txBody>
                    <a:bodyPr/>
                    <a:lstStyle/>
                    <a:p>
                      <a:r>
                        <a:rPr lang="it-IT" dirty="0"/>
                        <a:t>Arance tarocco al Kg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€ 2,98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€ 3,5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17,45%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660309"/>
                  </a:ext>
                </a:extLst>
              </a:tr>
              <a:tr h="500545">
                <a:tc>
                  <a:txBody>
                    <a:bodyPr/>
                    <a:lstStyle/>
                    <a:p>
                      <a:r>
                        <a:rPr lang="it-IT" dirty="0"/>
                        <a:t>Insalata iceberg 200g in busta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€ 0,99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€ 1,25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26,26%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4727687"/>
                  </a:ext>
                </a:extLst>
              </a:tr>
              <a:tr h="434559">
                <a:tc>
                  <a:txBody>
                    <a:bodyPr/>
                    <a:lstStyle/>
                    <a:p>
                      <a:r>
                        <a:rPr lang="it-IT" dirty="0"/>
                        <a:t>Zucchine verdi al Kg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€ 2,3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€ 2,98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29,57%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886000"/>
                  </a:ext>
                </a:extLst>
              </a:tr>
              <a:tr h="434559">
                <a:tc>
                  <a:txBody>
                    <a:bodyPr/>
                    <a:lstStyle/>
                    <a:p>
                      <a:r>
                        <a:rPr lang="it-IT" dirty="0"/>
                        <a:t>Mele annurca al Kg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€ 3,5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€ 3,9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11,43%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394026"/>
                  </a:ext>
                </a:extLst>
              </a:tr>
              <a:tr h="286026">
                <a:tc>
                  <a:txBody>
                    <a:bodyPr/>
                    <a:lstStyle/>
                    <a:p>
                      <a:r>
                        <a:rPr lang="it-IT" dirty="0"/>
                        <a:t>Biscotti 150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€ 1,86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€ 2,14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15,05%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3072967"/>
                  </a:ext>
                </a:extLst>
              </a:tr>
              <a:tr h="500545">
                <a:tc>
                  <a:txBody>
                    <a:bodyPr/>
                    <a:lstStyle/>
                    <a:p>
                      <a:r>
                        <a:rPr lang="it-IT" dirty="0"/>
                        <a:t>Parmigiano 36 mesi al Kg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€ 34,76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€ 36,28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4,37%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678773"/>
                  </a:ext>
                </a:extLst>
              </a:tr>
              <a:tr h="434559">
                <a:tc>
                  <a:txBody>
                    <a:bodyPr/>
                    <a:lstStyle/>
                    <a:p>
                      <a:r>
                        <a:rPr lang="it-IT" dirty="0"/>
                        <a:t>Uova confezione da 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€ 2,19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€ 2,45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11,87%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2436509"/>
                  </a:ext>
                </a:extLst>
              </a:tr>
              <a:tr h="286026">
                <a:tc>
                  <a:txBody>
                    <a:bodyPr/>
                    <a:lstStyle/>
                    <a:p>
                      <a:r>
                        <a:rPr lang="it-IT" dirty="0"/>
                        <a:t>Tonno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€ 4,84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€ 5,98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23,55%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46236"/>
                  </a:ext>
                </a:extLst>
              </a:tr>
              <a:tr h="620799">
                <a:tc>
                  <a:txBody>
                    <a:bodyPr/>
                    <a:lstStyle/>
                    <a:p>
                      <a:r>
                        <a:rPr lang="it-IT" dirty="0"/>
                        <a:t>Passata di pomodoro da 3 scatole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€ 1,69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€ 2,04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20,71%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76237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3662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A90C76-DDFB-969E-20B1-6363572DF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5FB19420-7B29-B4F6-87A3-EB8662A63F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1" y="155801"/>
            <a:ext cx="2139696" cy="1118147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B2BA1D7A-7D07-43A9-3D47-0D6F4C982731}"/>
              </a:ext>
            </a:extLst>
          </p:cNvPr>
          <p:cNvSpPr txBox="1"/>
          <p:nvPr/>
        </p:nvSpPr>
        <p:spPr>
          <a:xfrm>
            <a:off x="1104400" y="1841171"/>
            <a:ext cx="3605667" cy="461665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2400" b="1" dirty="0"/>
              <a:t>Costo medio del gasolio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8977CEC-20B8-6A71-824C-6BEBDFE3A9FB}"/>
              </a:ext>
            </a:extLst>
          </p:cNvPr>
          <p:cNvSpPr txBox="1"/>
          <p:nvPr/>
        </p:nvSpPr>
        <p:spPr>
          <a:xfrm>
            <a:off x="1272296" y="2616723"/>
            <a:ext cx="2873191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dirty="0"/>
              <a:t>Febbraio      1,70 €/L</a:t>
            </a:r>
          </a:p>
          <a:p>
            <a:r>
              <a:rPr lang="it-IT" sz="2400" dirty="0"/>
              <a:t>Marzo            2,19 €/L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1F66D1B-330D-5CD5-F976-7FE3DE54CC85}"/>
              </a:ext>
            </a:extLst>
          </p:cNvPr>
          <p:cNvSpPr txBox="1"/>
          <p:nvPr/>
        </p:nvSpPr>
        <p:spPr>
          <a:xfrm>
            <a:off x="5884331" y="1410284"/>
            <a:ext cx="5203269" cy="830997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b="1" dirty="0"/>
              <a:t>Variazione del costo del gasolio tra febbraio 2026 e marzo 2026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F7E89DE-9AFD-9399-8A79-AD3228B2A8F5}"/>
              </a:ext>
            </a:extLst>
          </p:cNvPr>
          <p:cNvSpPr txBox="1"/>
          <p:nvPr/>
        </p:nvSpPr>
        <p:spPr>
          <a:xfrm>
            <a:off x="7819466" y="2286295"/>
            <a:ext cx="3268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u="sng" dirty="0"/>
              <a:t>+ 30 % </a:t>
            </a:r>
          </a:p>
          <a:p>
            <a:endParaRPr lang="it-IT" sz="2400" dirty="0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4FCD4DC8-8F3E-5C89-09F0-BCBC32848B0D}"/>
              </a:ext>
            </a:extLst>
          </p:cNvPr>
          <p:cNvSpPr txBox="1"/>
          <p:nvPr/>
        </p:nvSpPr>
        <p:spPr>
          <a:xfrm>
            <a:off x="5727613" y="4247388"/>
            <a:ext cx="5608330" cy="830997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2400" b="1" dirty="0"/>
              <a:t>Incidenza media del trasporto sul bene</a:t>
            </a:r>
          </a:p>
          <a:p>
            <a:r>
              <a:rPr lang="it-IT" sz="2400" b="1" dirty="0"/>
              <a:t> di consumo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AE9A6861-A517-6075-2B9B-8AFEFE30EDA9}"/>
              </a:ext>
            </a:extLst>
          </p:cNvPr>
          <p:cNvSpPr txBox="1"/>
          <p:nvPr/>
        </p:nvSpPr>
        <p:spPr>
          <a:xfrm>
            <a:off x="6266109" y="3032221"/>
            <a:ext cx="4445000" cy="461665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b="1" dirty="0"/>
              <a:t>Variazione tariffa di trasporto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6D9698C5-A11A-7814-DAD7-55C472F71D28}"/>
              </a:ext>
            </a:extLst>
          </p:cNvPr>
          <p:cNvSpPr txBox="1"/>
          <p:nvPr/>
        </p:nvSpPr>
        <p:spPr>
          <a:xfrm>
            <a:off x="7819466" y="3571188"/>
            <a:ext cx="3268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u="sng" dirty="0"/>
              <a:t>+10 % </a:t>
            </a:r>
          </a:p>
          <a:p>
            <a:endParaRPr lang="it-IT" sz="2400" dirty="0"/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C84CD396-93C1-6ECD-29A5-50B887AF04B3}"/>
              </a:ext>
            </a:extLst>
          </p:cNvPr>
          <p:cNvSpPr txBox="1"/>
          <p:nvPr/>
        </p:nvSpPr>
        <p:spPr>
          <a:xfrm>
            <a:off x="8121121" y="5123399"/>
            <a:ext cx="729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u="sng" dirty="0"/>
              <a:t>5 % </a:t>
            </a:r>
          </a:p>
        </p:txBody>
      </p:sp>
    </p:spTree>
    <p:extLst>
      <p:ext uri="{BB962C8B-B14F-4D97-AF65-F5344CB8AC3E}">
        <p14:creationId xmlns:p14="http://schemas.microsoft.com/office/powerpoint/2010/main" val="1820055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B0A188-409A-EA62-3E39-B33DC9FD0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092D8BDF-CE3B-BD66-09D1-88CC19DA80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125" y="155801"/>
            <a:ext cx="2139696" cy="1118147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77C142A1-BA13-34C1-00D2-39DE6AA8119D}"/>
              </a:ext>
            </a:extLst>
          </p:cNvPr>
          <p:cNvSpPr txBox="1"/>
          <p:nvPr/>
        </p:nvSpPr>
        <p:spPr>
          <a:xfrm>
            <a:off x="4445003" y="904616"/>
            <a:ext cx="3510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/>
              <a:t>ESEMPIO PREZZO DELLA PASTA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A0A2AE5-CF76-9B98-FCB5-78DC78A135DF}"/>
              </a:ext>
            </a:extLst>
          </p:cNvPr>
          <p:cNvSpPr txBox="1"/>
          <p:nvPr/>
        </p:nvSpPr>
        <p:spPr>
          <a:xfrm>
            <a:off x="689592" y="1820028"/>
            <a:ext cx="2431085" cy="6463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accent1">
                    <a:lumMod val="75000"/>
                  </a:schemeClr>
                </a:solidFill>
              </a:rPr>
              <a:t>Prezzo 5 kg di pasta  febbraio 2026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F96692B-D61F-3644-45A7-9EA184B76762}"/>
              </a:ext>
            </a:extLst>
          </p:cNvPr>
          <p:cNvSpPr txBox="1"/>
          <p:nvPr/>
        </p:nvSpPr>
        <p:spPr>
          <a:xfrm>
            <a:off x="1202353" y="2506066"/>
            <a:ext cx="1417376" cy="5847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none" rtlCol="0">
            <a:spAutoFit/>
          </a:bodyPr>
          <a:lstStyle/>
          <a:p>
            <a:r>
              <a:rPr lang="it-IT" sz="3200" b="1" dirty="0">
                <a:solidFill>
                  <a:schemeClr val="tx1"/>
                </a:solidFill>
              </a:rPr>
              <a:t>€ 9,50</a:t>
            </a:r>
            <a:r>
              <a:rPr lang="it-IT" sz="2800" b="1" dirty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A03F0512-3F50-1C49-6592-CB2645CF2796}"/>
              </a:ext>
            </a:extLst>
          </p:cNvPr>
          <p:cNvSpPr txBox="1"/>
          <p:nvPr/>
        </p:nvSpPr>
        <p:spPr>
          <a:xfrm>
            <a:off x="4986866" y="1850985"/>
            <a:ext cx="2218268" cy="6463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accent1">
                    <a:lumMod val="75000"/>
                  </a:schemeClr>
                </a:solidFill>
              </a:rPr>
              <a:t>Prezzo 5 kg di pasta marzo 2026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CEAEB4A2-3D6A-9B98-3FEB-9E89B74E449E}"/>
              </a:ext>
            </a:extLst>
          </p:cNvPr>
          <p:cNvSpPr txBox="1"/>
          <p:nvPr/>
        </p:nvSpPr>
        <p:spPr>
          <a:xfrm>
            <a:off x="5418828" y="2485358"/>
            <a:ext cx="1563248" cy="5847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none" rtlCol="0">
            <a:spAutoFit/>
          </a:bodyPr>
          <a:lstStyle/>
          <a:p>
            <a:r>
              <a:rPr lang="it-IT" sz="3200" b="1" dirty="0">
                <a:solidFill>
                  <a:schemeClr val="tx1"/>
                </a:solidFill>
              </a:rPr>
              <a:t>€ 10,90</a:t>
            </a:r>
            <a:r>
              <a:rPr lang="it-IT" sz="2800" b="1" dirty="0">
                <a:solidFill>
                  <a:schemeClr val="tx1"/>
                </a:solidFill>
              </a:rPr>
              <a:t> </a:t>
            </a:r>
            <a:endParaRPr lang="it-IT" sz="3200" b="1" dirty="0">
              <a:solidFill>
                <a:schemeClr val="tx1"/>
              </a:solidFill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72E6B591-22FB-D806-E124-84EFD38923BC}"/>
              </a:ext>
            </a:extLst>
          </p:cNvPr>
          <p:cNvSpPr txBox="1"/>
          <p:nvPr/>
        </p:nvSpPr>
        <p:spPr>
          <a:xfrm>
            <a:off x="8398387" y="1813063"/>
            <a:ext cx="249766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u="sng" dirty="0"/>
              <a:t>Variazione prezzo da febbraio a marzo 2026 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D36BB76F-5ED9-5C06-660F-470674510B63}"/>
              </a:ext>
            </a:extLst>
          </p:cNvPr>
          <p:cNvSpPr txBox="1"/>
          <p:nvPr/>
        </p:nvSpPr>
        <p:spPr>
          <a:xfrm>
            <a:off x="9240972" y="2538949"/>
            <a:ext cx="131971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b="1" dirty="0"/>
              <a:t>14,74%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6CA47112-4DE7-FC7B-B667-0A4B23CF1AD5}"/>
              </a:ext>
            </a:extLst>
          </p:cNvPr>
          <p:cNvSpPr txBox="1"/>
          <p:nvPr/>
        </p:nvSpPr>
        <p:spPr>
          <a:xfrm>
            <a:off x="1062227" y="3856685"/>
            <a:ext cx="25061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5% di  € 9,50</a:t>
            </a:r>
          </a:p>
        </p:txBody>
      </p:sp>
      <p:sp>
        <p:nvSpPr>
          <p:cNvPr id="21" name="Freccia a destra 20">
            <a:extLst>
              <a:ext uri="{FF2B5EF4-FFF2-40B4-BE49-F238E27FC236}">
                <a16:creationId xmlns:a16="http://schemas.microsoft.com/office/drawing/2014/main" id="{A4715330-904E-5A9E-9B97-C09B0D86D8A3}"/>
              </a:ext>
            </a:extLst>
          </p:cNvPr>
          <p:cNvSpPr/>
          <p:nvPr/>
        </p:nvSpPr>
        <p:spPr>
          <a:xfrm>
            <a:off x="3447492" y="2598346"/>
            <a:ext cx="1241109" cy="358801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8300295E-831B-2E2C-9940-135EA87D13AE}"/>
              </a:ext>
            </a:extLst>
          </p:cNvPr>
          <p:cNvSpPr txBox="1"/>
          <p:nvPr/>
        </p:nvSpPr>
        <p:spPr>
          <a:xfrm>
            <a:off x="5202027" y="3856685"/>
            <a:ext cx="1125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/>
              <a:t>€ 0,50  </a:t>
            </a:r>
          </a:p>
        </p:txBody>
      </p:sp>
      <p:cxnSp>
        <p:nvCxnSpPr>
          <p:cNvPr id="26" name="Connettore 2 25">
            <a:extLst>
              <a:ext uri="{FF2B5EF4-FFF2-40B4-BE49-F238E27FC236}">
                <a16:creationId xmlns:a16="http://schemas.microsoft.com/office/drawing/2014/main" id="{C97360E8-01C3-CD47-985B-AD7BDA62F97A}"/>
              </a:ext>
            </a:extLst>
          </p:cNvPr>
          <p:cNvCxnSpPr>
            <a:cxnSpLocks/>
          </p:cNvCxnSpPr>
          <p:nvPr/>
        </p:nvCxnSpPr>
        <p:spPr>
          <a:xfrm>
            <a:off x="7304996" y="2769782"/>
            <a:ext cx="157546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8F353501-C1AA-5592-F8C2-AD38A702CCE8}"/>
              </a:ext>
            </a:extLst>
          </p:cNvPr>
          <p:cNvSpPr txBox="1"/>
          <p:nvPr/>
        </p:nvSpPr>
        <p:spPr>
          <a:xfrm>
            <a:off x="6488389" y="3732742"/>
            <a:ext cx="6947341" cy="715089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tx1"/>
                </a:solidFill>
              </a:rPr>
              <a:t>Incidenza costo del trasporto sul</a:t>
            </a:r>
          </a:p>
          <a:p>
            <a:r>
              <a:rPr lang="it-IT" b="1" dirty="0">
                <a:solidFill>
                  <a:schemeClr val="tx1"/>
                </a:solidFill>
              </a:rPr>
              <a:t> prezzo del bene </a:t>
            </a:r>
          </a:p>
        </p:txBody>
      </p:sp>
      <p:pic>
        <p:nvPicPr>
          <p:cNvPr id="30" name="Immagine 29">
            <a:extLst>
              <a:ext uri="{FF2B5EF4-FFF2-40B4-BE49-F238E27FC236}">
                <a16:creationId xmlns:a16="http://schemas.microsoft.com/office/drawing/2014/main" id="{1395B3E8-C4A5-1E9C-6D4D-050BEB21AF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492" y="3819080"/>
            <a:ext cx="1407230" cy="455480"/>
          </a:xfrm>
          <a:prstGeom prst="rect">
            <a:avLst/>
          </a:prstGeom>
        </p:spPr>
      </p:pic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81B107F3-20C0-92A4-1A04-1406C18EFC0E}"/>
              </a:ext>
            </a:extLst>
          </p:cNvPr>
          <p:cNvSpPr txBox="1"/>
          <p:nvPr/>
        </p:nvSpPr>
        <p:spPr>
          <a:xfrm>
            <a:off x="1411592" y="4642159"/>
            <a:ext cx="3953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€ 0,50  x 10% = € 0,05  </a:t>
            </a: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BE6FC8E3-AD4E-9A7B-1575-A4F7CDF7CF12}"/>
              </a:ext>
            </a:extLst>
          </p:cNvPr>
          <p:cNvSpPr txBox="1"/>
          <p:nvPr/>
        </p:nvSpPr>
        <p:spPr>
          <a:xfrm>
            <a:off x="5714005" y="4656194"/>
            <a:ext cx="2736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Aumento tariffa trasporto </a:t>
            </a:r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7AB01AAA-2AF1-7D46-7A46-618AB7DA7E72}"/>
              </a:ext>
            </a:extLst>
          </p:cNvPr>
          <p:cNvSpPr txBox="1"/>
          <p:nvPr/>
        </p:nvSpPr>
        <p:spPr>
          <a:xfrm>
            <a:off x="905692" y="5379090"/>
            <a:ext cx="102412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Incremento prezzo comprensivo dell’aumento della tariffa di</a:t>
            </a:r>
          </a:p>
          <a:p>
            <a:r>
              <a:rPr lang="it-IT" sz="2400" dirty="0"/>
              <a:t> trasporto = </a:t>
            </a:r>
            <a:r>
              <a:rPr lang="it-IT" sz="2800" b="1" u="sng" dirty="0"/>
              <a:t>€ 9,55 </a:t>
            </a:r>
          </a:p>
        </p:txBody>
      </p:sp>
      <p:cxnSp>
        <p:nvCxnSpPr>
          <p:cNvPr id="35" name="Connettore 2 34">
            <a:extLst>
              <a:ext uri="{FF2B5EF4-FFF2-40B4-BE49-F238E27FC236}">
                <a16:creationId xmlns:a16="http://schemas.microsoft.com/office/drawing/2014/main" id="{80D4AD84-FEAB-3240-61C0-D0D296BDB1DD}"/>
              </a:ext>
            </a:extLst>
          </p:cNvPr>
          <p:cNvCxnSpPr>
            <a:cxnSpLocks/>
          </p:cNvCxnSpPr>
          <p:nvPr/>
        </p:nvCxnSpPr>
        <p:spPr>
          <a:xfrm>
            <a:off x="4011918" y="4826825"/>
            <a:ext cx="135336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3957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6A9F46-A845-C87E-70FA-320504832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559A8725-227D-5BC5-A751-170A7E7FD1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1" y="155801"/>
            <a:ext cx="2139696" cy="1118147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3775105E-9640-A5CF-1E0E-A3147CC7ABC9}"/>
              </a:ext>
            </a:extLst>
          </p:cNvPr>
          <p:cNvSpPr txBox="1"/>
          <p:nvPr/>
        </p:nvSpPr>
        <p:spPr>
          <a:xfrm>
            <a:off x="897467" y="2029139"/>
            <a:ext cx="94403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>
                <a:solidFill>
                  <a:schemeClr val="accent1">
                    <a:lumMod val="50000"/>
                  </a:schemeClr>
                </a:solidFill>
              </a:rPr>
              <a:t>Il prezzo di marzo del bene di consumo: € 10,90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1127A040-2779-878F-0156-62C3CDBE72AF}"/>
              </a:ext>
            </a:extLst>
          </p:cNvPr>
          <p:cNvSpPr txBox="1"/>
          <p:nvPr/>
        </p:nvSpPr>
        <p:spPr>
          <a:xfrm>
            <a:off x="1255059" y="3916459"/>
            <a:ext cx="7263527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it-IT" sz="2800" dirty="0">
                <a:solidFill>
                  <a:schemeClr val="accent1">
                    <a:lumMod val="50000"/>
                  </a:schemeClr>
                </a:solidFill>
              </a:rPr>
              <a:t>€ 10,90  – € 9,55 </a:t>
            </a:r>
            <a:r>
              <a:rPr lang="it-IT" sz="2800" dirty="0"/>
              <a:t>= </a:t>
            </a:r>
            <a:r>
              <a:rPr lang="it-IT" sz="4000" b="1" dirty="0"/>
              <a:t>€ 1,35 </a:t>
            </a:r>
            <a:r>
              <a:rPr lang="it-IT" sz="4000" dirty="0"/>
              <a:t>(+14,13%) ? 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32FE7E0F-C5EC-3B17-A6E0-2D0C6B745C1B}"/>
              </a:ext>
            </a:extLst>
          </p:cNvPr>
          <p:cNvSpPr txBox="1"/>
          <p:nvPr/>
        </p:nvSpPr>
        <p:spPr>
          <a:xfrm>
            <a:off x="897467" y="2598003"/>
            <a:ext cx="10320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>
                <a:solidFill>
                  <a:schemeClr val="accent1">
                    <a:lumMod val="50000"/>
                  </a:schemeClr>
                </a:solidFill>
              </a:rPr>
              <a:t>Il prezzo comprensivo dell’aumento del costo del trasporto: € 9,55 </a:t>
            </a:r>
          </a:p>
        </p:txBody>
      </p:sp>
    </p:spTree>
    <p:extLst>
      <p:ext uri="{BB962C8B-B14F-4D97-AF65-F5344CB8AC3E}">
        <p14:creationId xmlns:p14="http://schemas.microsoft.com/office/powerpoint/2010/main" val="3537189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ECB22F-F1B3-965E-BF1D-F9BFAA113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C1DF2325-6113-E1F9-E321-EEDE8E5F71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1" y="155801"/>
            <a:ext cx="2139696" cy="1118147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121CB4DD-2B08-C5C9-298A-225AF9A0FA8A}"/>
              </a:ext>
            </a:extLst>
          </p:cNvPr>
          <p:cNvSpPr txBox="1"/>
          <p:nvPr/>
        </p:nvSpPr>
        <p:spPr>
          <a:xfrm>
            <a:off x="3949700" y="626534"/>
            <a:ext cx="429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ESEMPIO PREZZO DELLE ARANCE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3C011DAC-2725-35F7-5015-4E809EC56C56}"/>
              </a:ext>
            </a:extLst>
          </p:cNvPr>
          <p:cNvSpPr txBox="1"/>
          <p:nvPr/>
        </p:nvSpPr>
        <p:spPr>
          <a:xfrm>
            <a:off x="748858" y="1766387"/>
            <a:ext cx="2431085" cy="6463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accent1">
                    <a:lumMod val="75000"/>
                  </a:schemeClr>
                </a:solidFill>
              </a:rPr>
              <a:t>Prezzo 10 kg di arance  febbraio 2026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251302BD-57EE-82A3-4C8B-2B293039F120}"/>
              </a:ext>
            </a:extLst>
          </p:cNvPr>
          <p:cNvSpPr txBox="1"/>
          <p:nvPr/>
        </p:nvSpPr>
        <p:spPr>
          <a:xfrm>
            <a:off x="4986865" y="1766387"/>
            <a:ext cx="2523067" cy="6463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accent1">
                    <a:lumMod val="75000"/>
                  </a:schemeClr>
                </a:solidFill>
              </a:rPr>
              <a:t>Prezzo 10 kg di arance marzo 2026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AD3A55CD-6AAE-F260-78BE-D344B03B133E}"/>
              </a:ext>
            </a:extLst>
          </p:cNvPr>
          <p:cNvSpPr txBox="1"/>
          <p:nvPr/>
        </p:nvSpPr>
        <p:spPr>
          <a:xfrm>
            <a:off x="909725" y="2612769"/>
            <a:ext cx="1489510" cy="5847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none" rtlCol="0">
            <a:spAutoFit/>
          </a:bodyPr>
          <a:lstStyle/>
          <a:p>
            <a:r>
              <a:rPr lang="it-IT" sz="3200" b="1" dirty="0"/>
              <a:t>€ 29,80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BCEE2525-FD13-596A-5F28-F0899DD62307}"/>
              </a:ext>
            </a:extLst>
          </p:cNvPr>
          <p:cNvSpPr txBox="1"/>
          <p:nvPr/>
        </p:nvSpPr>
        <p:spPr>
          <a:xfrm>
            <a:off x="5090966" y="2612769"/>
            <a:ext cx="1489510" cy="5847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none" rtlCol="0">
            <a:spAutoFit/>
          </a:bodyPr>
          <a:lstStyle/>
          <a:p>
            <a:r>
              <a:rPr lang="it-IT" sz="3200" b="1" dirty="0"/>
              <a:t>€ 35,00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94ED8E0D-5752-5AF0-EEE8-CC76580013E4}"/>
              </a:ext>
            </a:extLst>
          </p:cNvPr>
          <p:cNvSpPr txBox="1"/>
          <p:nvPr/>
        </p:nvSpPr>
        <p:spPr>
          <a:xfrm>
            <a:off x="8339120" y="1766387"/>
            <a:ext cx="249766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u="sng" dirty="0"/>
              <a:t>Variazione prezzo da febbraio a marzo 2026 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219E68DD-20A9-F63A-4339-AE7129EE6943}"/>
              </a:ext>
            </a:extLst>
          </p:cNvPr>
          <p:cNvSpPr txBox="1"/>
          <p:nvPr/>
        </p:nvSpPr>
        <p:spPr>
          <a:xfrm>
            <a:off x="9051530" y="2546913"/>
            <a:ext cx="131971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b="1" dirty="0"/>
              <a:t>17,45 %</a:t>
            </a:r>
          </a:p>
        </p:txBody>
      </p:sp>
      <p:sp>
        <p:nvSpPr>
          <p:cNvPr id="20" name="Freccia a destra 19">
            <a:extLst>
              <a:ext uri="{FF2B5EF4-FFF2-40B4-BE49-F238E27FC236}">
                <a16:creationId xmlns:a16="http://schemas.microsoft.com/office/drawing/2014/main" id="{2E4D3DE5-19A2-11F9-E7A9-A8200351756D}"/>
              </a:ext>
            </a:extLst>
          </p:cNvPr>
          <p:cNvSpPr/>
          <p:nvPr/>
        </p:nvSpPr>
        <p:spPr>
          <a:xfrm>
            <a:off x="3500299" y="2725755"/>
            <a:ext cx="1241109" cy="358801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73842E96-FBC7-8DCB-A53D-A974F3584FE0}"/>
              </a:ext>
            </a:extLst>
          </p:cNvPr>
          <p:cNvCxnSpPr>
            <a:cxnSpLocks/>
          </p:cNvCxnSpPr>
          <p:nvPr/>
        </p:nvCxnSpPr>
        <p:spPr>
          <a:xfrm>
            <a:off x="7405830" y="2879849"/>
            <a:ext cx="157546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F24EF7BD-A370-9023-42BD-D8A9A24D2094}"/>
              </a:ext>
            </a:extLst>
          </p:cNvPr>
          <p:cNvSpPr txBox="1"/>
          <p:nvPr/>
        </p:nvSpPr>
        <p:spPr>
          <a:xfrm>
            <a:off x="1146862" y="3728065"/>
            <a:ext cx="25061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5% di € 29,80 </a:t>
            </a:r>
          </a:p>
        </p:txBody>
      </p:sp>
      <p:pic>
        <p:nvPicPr>
          <p:cNvPr id="24" name="Immagine 23">
            <a:extLst>
              <a:ext uri="{FF2B5EF4-FFF2-40B4-BE49-F238E27FC236}">
                <a16:creationId xmlns:a16="http://schemas.microsoft.com/office/drawing/2014/main" id="{0FEBAF1A-74D6-A43A-0004-672D987BF9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8985" y="3711237"/>
            <a:ext cx="1261981" cy="408467"/>
          </a:xfrm>
          <a:prstGeom prst="rect">
            <a:avLst/>
          </a:prstGeom>
        </p:spPr>
      </p:pic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662221B9-A828-A67A-9F29-4756973C83F1}"/>
              </a:ext>
            </a:extLst>
          </p:cNvPr>
          <p:cNvSpPr txBox="1"/>
          <p:nvPr/>
        </p:nvSpPr>
        <p:spPr>
          <a:xfrm>
            <a:off x="5564444" y="3665734"/>
            <a:ext cx="10631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/>
              <a:t>€ 1,49 </a:t>
            </a:r>
          </a:p>
        </p:txBody>
      </p: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C8E06F58-07C8-26CD-D640-0E1DCC576813}"/>
              </a:ext>
            </a:extLst>
          </p:cNvPr>
          <p:cNvSpPr txBox="1"/>
          <p:nvPr/>
        </p:nvSpPr>
        <p:spPr>
          <a:xfrm>
            <a:off x="6874607" y="3519690"/>
            <a:ext cx="3639308" cy="715089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tx1"/>
                </a:solidFill>
              </a:rPr>
              <a:t>Incidenza costo del trasporto sul</a:t>
            </a:r>
          </a:p>
          <a:p>
            <a:r>
              <a:rPr lang="it-IT" b="1" dirty="0">
                <a:solidFill>
                  <a:schemeClr val="tx1"/>
                </a:solidFill>
              </a:rPr>
              <a:t> prezzo del bene </a:t>
            </a: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646CD7AF-F2D4-9414-6684-F090DB4FFC11}"/>
              </a:ext>
            </a:extLst>
          </p:cNvPr>
          <p:cNvSpPr txBox="1"/>
          <p:nvPr/>
        </p:nvSpPr>
        <p:spPr>
          <a:xfrm>
            <a:off x="1358538" y="4676902"/>
            <a:ext cx="3953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€ 1,49   x 10% = € 0,15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E29CA27F-7102-DBBE-40D4-E16068431331}"/>
              </a:ext>
            </a:extLst>
          </p:cNvPr>
          <p:cNvSpPr txBox="1"/>
          <p:nvPr/>
        </p:nvSpPr>
        <p:spPr>
          <a:xfrm>
            <a:off x="5748635" y="4689953"/>
            <a:ext cx="2736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Aumento tariffa trasporto </a:t>
            </a:r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E3E39FD7-30C5-719D-4F73-50EEEE88602E}"/>
              </a:ext>
            </a:extLst>
          </p:cNvPr>
          <p:cNvSpPr txBox="1"/>
          <p:nvPr/>
        </p:nvSpPr>
        <p:spPr>
          <a:xfrm>
            <a:off x="1041883" y="5234100"/>
            <a:ext cx="102412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Incremento prezzo comprensivo dell’aumento della tariffa di </a:t>
            </a:r>
          </a:p>
          <a:p>
            <a:r>
              <a:rPr lang="it-IT" sz="2400" dirty="0"/>
              <a:t> trasporto = </a:t>
            </a:r>
            <a:r>
              <a:rPr lang="it-IT" sz="2800" b="1" u="sng" dirty="0"/>
              <a:t>€ 29,95 </a:t>
            </a:r>
          </a:p>
        </p:txBody>
      </p:sp>
      <p:cxnSp>
        <p:nvCxnSpPr>
          <p:cNvPr id="31" name="Connettore 2 30">
            <a:extLst>
              <a:ext uri="{FF2B5EF4-FFF2-40B4-BE49-F238E27FC236}">
                <a16:creationId xmlns:a16="http://schemas.microsoft.com/office/drawing/2014/main" id="{7C6D516F-8A66-B36D-932E-B728AB837058}"/>
              </a:ext>
            </a:extLst>
          </p:cNvPr>
          <p:cNvCxnSpPr>
            <a:cxnSpLocks/>
          </p:cNvCxnSpPr>
          <p:nvPr/>
        </p:nvCxnSpPr>
        <p:spPr>
          <a:xfrm>
            <a:off x="3949700" y="4861568"/>
            <a:ext cx="135336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6114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65BA74-43D5-3070-CA44-EF8198FC4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4468F3B0-367D-37C8-CC9B-5977B11F99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1" y="155801"/>
            <a:ext cx="2139696" cy="1118147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E8E34A55-BEF1-BC08-C696-18F8157F9288}"/>
              </a:ext>
            </a:extLst>
          </p:cNvPr>
          <p:cNvSpPr txBox="1"/>
          <p:nvPr/>
        </p:nvSpPr>
        <p:spPr>
          <a:xfrm>
            <a:off x="973666" y="1864551"/>
            <a:ext cx="9262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>
                <a:solidFill>
                  <a:schemeClr val="accent1">
                    <a:lumMod val="50000"/>
                  </a:schemeClr>
                </a:solidFill>
              </a:rPr>
              <a:t>Il prezzo di marzo delle arance: € 35,00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EF10E80-3EEA-9D79-9BE6-22EA4230B04E}"/>
              </a:ext>
            </a:extLst>
          </p:cNvPr>
          <p:cNvSpPr txBox="1"/>
          <p:nvPr/>
        </p:nvSpPr>
        <p:spPr>
          <a:xfrm>
            <a:off x="973666" y="2578952"/>
            <a:ext cx="94064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>
                <a:solidFill>
                  <a:schemeClr val="accent1">
                    <a:lumMod val="50000"/>
                  </a:schemeClr>
                </a:solidFill>
              </a:rPr>
              <a:t>Il prezzo comprensivo dell’aumento del costo del trasporto:           </a:t>
            </a:r>
            <a:r>
              <a:rPr lang="it-IT" sz="2400" b="1" dirty="0"/>
              <a:t>€ </a:t>
            </a:r>
            <a:r>
              <a:rPr lang="it-IT" sz="2400" b="1" dirty="0">
                <a:solidFill>
                  <a:schemeClr val="accent1">
                    <a:lumMod val="50000"/>
                  </a:schemeClr>
                </a:solidFill>
              </a:rPr>
              <a:t>29,95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3D16AC7-5126-D420-EA61-AD0DBFE96C70}"/>
              </a:ext>
            </a:extLst>
          </p:cNvPr>
          <p:cNvSpPr txBox="1"/>
          <p:nvPr/>
        </p:nvSpPr>
        <p:spPr>
          <a:xfrm>
            <a:off x="1701798" y="3953934"/>
            <a:ext cx="7483139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it-IT" sz="2800" dirty="0">
                <a:solidFill>
                  <a:schemeClr val="accent1">
                    <a:lumMod val="50000"/>
                  </a:schemeClr>
                </a:solidFill>
              </a:rPr>
              <a:t>€ 35,00  – € 29,95  </a:t>
            </a:r>
            <a:r>
              <a:rPr lang="it-IT" dirty="0"/>
              <a:t>=   </a:t>
            </a:r>
            <a:r>
              <a:rPr lang="it-IT" sz="3200" b="1" dirty="0"/>
              <a:t>€ </a:t>
            </a:r>
            <a:r>
              <a:rPr lang="it-IT" dirty="0"/>
              <a:t> </a:t>
            </a:r>
            <a:r>
              <a:rPr lang="it-IT" sz="3600" b="1" dirty="0"/>
              <a:t>5,05</a:t>
            </a:r>
            <a:r>
              <a:rPr lang="it-IT" sz="3200" b="1" dirty="0"/>
              <a:t> </a:t>
            </a:r>
            <a:r>
              <a:rPr lang="it-IT" sz="4000" b="1" dirty="0"/>
              <a:t> </a:t>
            </a:r>
            <a:r>
              <a:rPr lang="it-IT" sz="4000" dirty="0"/>
              <a:t>(+16,86%) ?  </a:t>
            </a:r>
          </a:p>
        </p:txBody>
      </p:sp>
    </p:spTree>
    <p:extLst>
      <p:ext uri="{BB962C8B-B14F-4D97-AF65-F5344CB8AC3E}">
        <p14:creationId xmlns:p14="http://schemas.microsoft.com/office/powerpoint/2010/main" val="10540577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</TotalTime>
  <Words>368</Words>
  <Application>Microsoft Office PowerPoint</Application>
  <PresentationFormat>Widescreen</PresentationFormat>
  <Paragraphs>91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Alessandro Manzi</dc:creator>
  <cp:lastModifiedBy>Asia Necula</cp:lastModifiedBy>
  <cp:revision>29</cp:revision>
  <cp:lastPrinted>2026-04-08T16:09:29Z</cp:lastPrinted>
  <dcterms:created xsi:type="dcterms:W3CDTF">2026-03-24T13:35:41Z</dcterms:created>
  <dcterms:modified xsi:type="dcterms:W3CDTF">2026-04-09T08:09:52Z</dcterms:modified>
</cp:coreProperties>
</file>